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58" r:id="rId4"/>
    <p:sldId id="272" r:id="rId5"/>
    <p:sldId id="259" r:id="rId6"/>
    <p:sldId id="260" r:id="rId7"/>
    <p:sldId id="262" r:id="rId8"/>
    <p:sldId id="263" r:id="rId9"/>
    <p:sldId id="264" r:id="rId10"/>
    <p:sldId id="265" r:id="rId11"/>
    <p:sldId id="266" r:id="rId12"/>
    <p:sldId id="267" r:id="rId13"/>
    <p:sldId id="268" r:id="rId14"/>
    <p:sldId id="273" r:id="rId15"/>
    <p:sldId id="261" r:id="rId16"/>
    <p:sldId id="269"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1" d="100"/>
          <a:sy n="101" d="100"/>
        </p:scale>
        <p:origin x="91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A995-DA51-3DD3-E8BE-DE7D231EFD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D7B347F-09C1-5CAC-C12E-FE2A329575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19914D7-E2C3-3CCD-48E2-7899B727D5D1}"/>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B7B306A0-40AB-6A4E-F772-116B63B0D3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8E5A20-0013-064C-B3B4-10123A81FBFD}"/>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892784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9D37F-CE81-8BD7-D3AE-06D377A8EC8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3002CFC-62C3-F946-0233-30C4A49ED90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970D25E-A69F-941C-19D6-BBDAE30BCB67}"/>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1A81E592-3565-2A89-D71F-7A7437EEA13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2E3DACB-F95D-F13D-5E45-C80C7A198EE0}"/>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2036638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DF0782-CB7B-14F9-7A2F-3E6DD3B48EE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DA2D9F-624A-CEE2-C988-E7CCF7B3C5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F03E312-E3CD-C20F-06AD-0391143223EA}"/>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05D539C6-B395-718F-E9E4-67106A590B7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6AB95D-CE83-B5BD-167A-5D1D076D605A}"/>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189884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76A7B-3AC0-0CE5-04AD-7D07924545E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86D241B-B8EA-2F65-7D8A-8E658ECB2A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D16581A-4897-55A9-5EC3-F51A6FF15626}"/>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0C3F83ED-ABDA-AEDB-0957-8285887D40C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B5B25A-D310-3375-6B6A-A651994410C1}"/>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426487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BED7D-5CED-241E-E19C-A9FD5C491B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AD7CB29-9424-491D-4E79-44713BA0DD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96A5C5-7FA8-C1EF-CA2C-E95C69D24DDE}"/>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E61F5299-7D68-C918-A619-4A0BD77207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B17E3D3-D71D-91F3-DAD9-14AA09FF6435}"/>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630025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7FE6D-8733-8D2B-93FE-A9F8EBABA96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16768CA-EED8-1028-2457-27F4961DFF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6823AA7-C1EB-E2E4-0072-BF7A1FA3A9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93B4F2F-827E-8E47-F3E5-96771C0D574E}"/>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6" name="Footer Placeholder 5">
            <a:extLst>
              <a:ext uri="{FF2B5EF4-FFF2-40B4-BE49-F238E27FC236}">
                <a16:creationId xmlns:a16="http://schemas.microsoft.com/office/drawing/2014/main" id="{73BC7651-20D2-4972-2C83-C7D75D45CF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D1BA507-54AE-5928-18D5-3C2115303ECD}"/>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4140937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8E893-BDCA-EC57-0542-84F176BC94C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F7B321C-58CC-F516-93D4-1137FAD28C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522B4A-E314-C01C-D825-41FDDC3393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1B63276-2C5B-1B63-E701-110474C427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E213E8-DF59-6524-3526-7C4A5B4BB4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0B92BA0-5F3D-7320-E951-FEDDAD97035D}"/>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8" name="Footer Placeholder 7">
            <a:extLst>
              <a:ext uri="{FF2B5EF4-FFF2-40B4-BE49-F238E27FC236}">
                <a16:creationId xmlns:a16="http://schemas.microsoft.com/office/drawing/2014/main" id="{9F330FE1-121A-71C2-EF74-F1C7D053643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D5C5DAB-7708-D507-EBD4-72524BA23FB5}"/>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83568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1580-AD3B-3BE9-FBDD-57841D857EF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8F39170-2A95-7822-97C1-17679C097DCA}"/>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4" name="Footer Placeholder 3">
            <a:extLst>
              <a:ext uri="{FF2B5EF4-FFF2-40B4-BE49-F238E27FC236}">
                <a16:creationId xmlns:a16="http://schemas.microsoft.com/office/drawing/2014/main" id="{0834C4F7-9BFF-DDFC-F2A3-FBEF7A56B27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9C822E3-E9DF-259A-0B32-3415BE3F8C5E}"/>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1182563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DB282A-13F9-A554-AE32-C0C855A14E49}"/>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3" name="Footer Placeholder 2">
            <a:extLst>
              <a:ext uri="{FF2B5EF4-FFF2-40B4-BE49-F238E27FC236}">
                <a16:creationId xmlns:a16="http://schemas.microsoft.com/office/drawing/2014/main" id="{3749A720-8822-738A-7866-1634455D220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A71B9D3-FFD4-3156-6FE8-CBFFD5B1D028}"/>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5381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3E10E-3707-9A4D-345D-850F907DF2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E006375-AF64-579F-ABAF-67E235BC1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2890103-77EB-72AF-DFB3-9CAA2B5D4D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7D763B-8701-816A-0850-CCED87BF130F}"/>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6" name="Footer Placeholder 5">
            <a:extLst>
              <a:ext uri="{FF2B5EF4-FFF2-40B4-BE49-F238E27FC236}">
                <a16:creationId xmlns:a16="http://schemas.microsoft.com/office/drawing/2014/main" id="{FA6E5D3B-EC1A-A348-3EE5-D4C96187943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FC31D5D-CC49-D121-1B0A-27C57A6E7892}"/>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727984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61F95-F49C-6C21-C445-1FB9FC4CD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CBDF154-EBCA-3F9E-580D-1E4E40E89E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36767C0-E429-9A2E-D5F4-20308C475D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6A4741-3CAE-B7A5-B78D-255B70F0F82A}"/>
              </a:ext>
            </a:extLst>
          </p:cNvPr>
          <p:cNvSpPr>
            <a:spLocks noGrp="1"/>
          </p:cNvSpPr>
          <p:nvPr>
            <p:ph type="dt" sz="half" idx="10"/>
          </p:nvPr>
        </p:nvSpPr>
        <p:spPr/>
        <p:txBody>
          <a:bodyPr/>
          <a:lstStyle/>
          <a:p>
            <a:fld id="{7925E893-76F8-462C-8CFD-458A5465A7C2}" type="datetimeFigureOut">
              <a:rPr lang="en-GB" smtClean="0"/>
              <a:t>26/02/2025</a:t>
            </a:fld>
            <a:endParaRPr lang="en-GB"/>
          </a:p>
        </p:txBody>
      </p:sp>
      <p:sp>
        <p:nvSpPr>
          <p:cNvPr id="6" name="Footer Placeholder 5">
            <a:extLst>
              <a:ext uri="{FF2B5EF4-FFF2-40B4-BE49-F238E27FC236}">
                <a16:creationId xmlns:a16="http://schemas.microsoft.com/office/drawing/2014/main" id="{87F64498-EED9-0DE5-5B0C-C28030B445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0D844D4-BB93-3EF3-94DE-3D25D0A9A502}"/>
              </a:ext>
            </a:extLst>
          </p:cNvPr>
          <p:cNvSpPr>
            <a:spLocks noGrp="1"/>
          </p:cNvSpPr>
          <p:nvPr>
            <p:ph type="sldNum" sz="quarter" idx="12"/>
          </p:nvPr>
        </p:nvSpPr>
        <p:spPr/>
        <p:txBody>
          <a:bodyPr/>
          <a:lstStyle/>
          <a:p>
            <a:fld id="{7A85C366-2FE5-4D66-BE8E-5895DD00A739}" type="slidenum">
              <a:rPr lang="en-GB" smtClean="0"/>
              <a:t>‹#›</a:t>
            </a:fld>
            <a:endParaRPr lang="en-GB"/>
          </a:p>
        </p:txBody>
      </p:sp>
    </p:spTree>
    <p:extLst>
      <p:ext uri="{BB962C8B-B14F-4D97-AF65-F5344CB8AC3E}">
        <p14:creationId xmlns:p14="http://schemas.microsoft.com/office/powerpoint/2010/main" val="2832512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D4D8E2-7903-C155-7641-A3B194C7C6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17EB692-C9BB-541D-6798-D1ECAAFE47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3D0A7B4-C3A3-9663-9CED-5754C68C58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925E893-76F8-462C-8CFD-458A5465A7C2}" type="datetimeFigureOut">
              <a:rPr lang="en-GB" smtClean="0"/>
              <a:t>26/02/2025</a:t>
            </a:fld>
            <a:endParaRPr lang="en-GB"/>
          </a:p>
        </p:txBody>
      </p:sp>
      <p:sp>
        <p:nvSpPr>
          <p:cNvPr id="5" name="Footer Placeholder 4">
            <a:extLst>
              <a:ext uri="{FF2B5EF4-FFF2-40B4-BE49-F238E27FC236}">
                <a16:creationId xmlns:a16="http://schemas.microsoft.com/office/drawing/2014/main" id="{46E10C08-CA61-3EAF-7C45-216BE6DE7B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281DABBB-2646-CE0A-74FD-BA7D009A4F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A85C366-2FE5-4D66-BE8E-5895DD00A739}" type="slidenum">
              <a:rPr lang="en-GB" smtClean="0"/>
              <a:t>‹#›</a:t>
            </a:fld>
            <a:endParaRPr lang="en-GB"/>
          </a:p>
        </p:txBody>
      </p:sp>
    </p:spTree>
    <p:extLst>
      <p:ext uri="{BB962C8B-B14F-4D97-AF65-F5344CB8AC3E}">
        <p14:creationId xmlns:p14="http://schemas.microsoft.com/office/powerpoint/2010/main" val="8611872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ECAECCF-50F9-BF51-E34D-D9149488BC49}"/>
              </a:ext>
            </a:extLst>
          </p:cNvPr>
          <p:cNvSpPr>
            <a:spLocks noGrp="1"/>
          </p:cNvSpPr>
          <p:nvPr>
            <p:ph type="ctrTitle"/>
          </p:nvPr>
        </p:nvSpPr>
        <p:spPr>
          <a:xfrm>
            <a:off x="3829516" y="957226"/>
            <a:ext cx="7133759" cy="3800641"/>
          </a:xfrm>
        </p:spPr>
        <p:txBody>
          <a:bodyPr>
            <a:normAutofit/>
          </a:bodyPr>
          <a:lstStyle/>
          <a:p>
            <a:pPr algn="l"/>
            <a:r>
              <a:rPr lang="en-IN" sz="4800" dirty="0">
                <a:solidFill>
                  <a:srgbClr val="FFFFFF"/>
                </a:solidFill>
              </a:rPr>
              <a:t>Visual interpretation of various features and analysis of satellite data.</a:t>
            </a:r>
            <a:br>
              <a:rPr lang="en-IN" sz="4800" dirty="0">
                <a:solidFill>
                  <a:srgbClr val="FFFFFF"/>
                </a:solidFill>
              </a:rPr>
            </a:br>
            <a:endParaRPr lang="en-GB" sz="4800" dirty="0">
              <a:solidFill>
                <a:srgbClr val="FFFFFF"/>
              </a:solidFill>
            </a:endParaRPr>
          </a:p>
        </p:txBody>
      </p:sp>
      <p:sp>
        <p:nvSpPr>
          <p:cNvPr id="21" name="Rectangle 20">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34955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16A468F-969A-7010-B0A3-8B94352C9282}"/>
              </a:ext>
            </a:extLst>
          </p:cNvPr>
          <p:cNvPicPr>
            <a:picLocks noChangeAspect="1"/>
          </p:cNvPicPr>
          <p:nvPr/>
        </p:nvPicPr>
        <p:blipFill>
          <a:blip r:embed="rId2"/>
          <a:srcRect r="1343"/>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5" name="TextBox 4">
            <a:extLst>
              <a:ext uri="{FF2B5EF4-FFF2-40B4-BE49-F238E27FC236}">
                <a16:creationId xmlns:a16="http://schemas.microsoft.com/office/drawing/2014/main" id="{B01D6CA6-8B54-AAC4-78FF-A7739302CD0F}"/>
              </a:ext>
            </a:extLst>
          </p:cNvPr>
          <p:cNvSpPr txBox="1"/>
          <p:nvPr/>
        </p:nvSpPr>
        <p:spPr>
          <a:xfrm>
            <a:off x="7320465" y="2194102"/>
            <a:ext cx="4140013" cy="3908586"/>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b="1" i="0" dirty="0">
                <a:effectLst/>
              </a:rPr>
              <a:t>Pattern</a:t>
            </a:r>
            <a:r>
              <a:rPr lang="en-US" sz="2000" b="0" i="0" dirty="0">
                <a:effectLst/>
              </a:rPr>
              <a:t> refers to the spatial arrangement of visibly discernible objects. Typically, an orderly repetition of similar tones and textures will produce a distinctive and ultimately recognizable pattern. Orchards with evenly spaced trees, and urban streets with regularly spaced houses are good examples of pattern.</a:t>
            </a:r>
            <a:endParaRPr lang="en-US" sz="2000" dirty="0"/>
          </a:p>
        </p:txBody>
      </p:sp>
    </p:spTree>
    <p:extLst>
      <p:ext uri="{BB962C8B-B14F-4D97-AF65-F5344CB8AC3E}">
        <p14:creationId xmlns:p14="http://schemas.microsoft.com/office/powerpoint/2010/main" val="34091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aerial view of a forest&#10;&#10;Description automatically generated">
            <a:extLst>
              <a:ext uri="{FF2B5EF4-FFF2-40B4-BE49-F238E27FC236}">
                <a16:creationId xmlns:a16="http://schemas.microsoft.com/office/drawing/2014/main" id="{E2AD9A7C-59C8-BBC0-7E78-46FC308C89C3}"/>
              </a:ext>
            </a:extLst>
          </p:cNvPr>
          <p:cNvPicPr>
            <a:picLocks noChangeAspect="1"/>
          </p:cNvPicPr>
          <p:nvPr/>
        </p:nvPicPr>
        <p:blipFill>
          <a:blip r:embed="rId2"/>
          <a:srcRect l="25149" r="473" b="-1"/>
          <a:stretch/>
        </p:blipFill>
        <p:spPr>
          <a:xfrm>
            <a:off x="1" y="10"/>
            <a:ext cx="8412479"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3002D96-AF0F-5AFC-28B9-7E610C07FAE4}"/>
              </a:ext>
            </a:extLst>
          </p:cNvPr>
          <p:cNvSpPr txBox="1"/>
          <p:nvPr/>
        </p:nvSpPr>
        <p:spPr>
          <a:xfrm>
            <a:off x="7963871" y="2666957"/>
            <a:ext cx="3822189" cy="3742762"/>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1600" b="1" i="0" dirty="0">
                <a:effectLst/>
              </a:rPr>
              <a:t>Texture</a:t>
            </a:r>
            <a:r>
              <a:rPr lang="en-US" sz="1600" b="0" i="0" dirty="0">
                <a:effectLst/>
              </a:rPr>
              <a:t> refers to the arrangement and frequency of tonal variation in particular areas of an image. Rough textures would have a mottled tone, whereas smooth textures would have very little tonal variation. Smooth textures result most often from uniform, even surfaces, such as fields, asphalt, or grasslands. A target with a rough surface and irregular structure, such as a forest canopy, produces a rough texture. Texture is one of the most important elements for distinguishing features in radar imagery.</a:t>
            </a:r>
            <a:endParaRPr lang="en-US" sz="1600" dirty="0"/>
          </a:p>
        </p:txBody>
      </p:sp>
    </p:spTree>
    <p:extLst>
      <p:ext uri="{BB962C8B-B14F-4D97-AF65-F5344CB8AC3E}">
        <p14:creationId xmlns:p14="http://schemas.microsoft.com/office/powerpoint/2010/main" val="4219257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8CF78F9A-8660-003A-C874-66E047CEF1F2}"/>
              </a:ext>
            </a:extLst>
          </p:cNvPr>
          <p:cNvPicPr>
            <a:picLocks noChangeAspect="1"/>
          </p:cNvPicPr>
          <p:nvPr/>
        </p:nvPicPr>
        <p:blipFill>
          <a:blip r:embed="rId2"/>
          <a:srcRect l="2971" r="636"/>
          <a:stretch/>
        </p:blipFill>
        <p:spPr>
          <a:xfrm>
            <a:off x="1" y="10"/>
            <a:ext cx="9669642" cy="6857990"/>
          </a:xfrm>
          <a:prstGeom prst="rect">
            <a:avLst/>
          </a:prstGeom>
        </p:spPr>
      </p:pic>
      <p:sp>
        <p:nvSpPr>
          <p:cNvPr id="33" name="Rectangle 3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3FAB575F-FA5A-ECD1-F95C-AF9F45ACFCEF}"/>
              </a:ext>
            </a:extLst>
          </p:cNvPr>
          <p:cNvSpPr txBox="1"/>
          <p:nvPr/>
        </p:nvSpPr>
        <p:spPr>
          <a:xfrm>
            <a:off x="7531610" y="2434201"/>
            <a:ext cx="3822189" cy="3742762"/>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1900" b="1" i="0" dirty="0">
                <a:effectLst/>
              </a:rPr>
              <a:t>Shadow</a:t>
            </a:r>
            <a:r>
              <a:rPr lang="en-US" sz="1900" b="0" i="0" dirty="0">
                <a:effectLst/>
              </a:rPr>
              <a:t> is also helpful in interpretation as it may provide an idea of the profile and relative height of a target or targets, which may make identification easier. However, shadows can also reduce or eliminate interpretation in their area of influence since targets within shadows are much less (or not at all) discernible from their surroundings. Shadow is also useful for enhancing or identifying topography and landforms, particularly in radar imagery.</a:t>
            </a:r>
            <a:endParaRPr lang="en-US" sz="1900" dirty="0"/>
          </a:p>
        </p:txBody>
      </p:sp>
    </p:spTree>
    <p:extLst>
      <p:ext uri="{BB962C8B-B14F-4D97-AF65-F5344CB8AC3E}">
        <p14:creationId xmlns:p14="http://schemas.microsoft.com/office/powerpoint/2010/main" val="1554502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n aerial view of a road&#10;&#10;Description automatically generated">
            <a:extLst>
              <a:ext uri="{FF2B5EF4-FFF2-40B4-BE49-F238E27FC236}">
                <a16:creationId xmlns:a16="http://schemas.microsoft.com/office/drawing/2014/main" id="{DFE255F9-81BE-EBCD-BBCE-EF569E8C5CFF}"/>
              </a:ext>
            </a:extLst>
          </p:cNvPr>
          <p:cNvPicPr>
            <a:picLocks noChangeAspect="1"/>
          </p:cNvPicPr>
          <p:nvPr/>
        </p:nvPicPr>
        <p:blipFill>
          <a:blip r:embed="rId2"/>
          <a:srcRect t="6008" r="-1" b="14389"/>
          <a:stretch/>
        </p:blipFill>
        <p:spPr>
          <a:xfrm>
            <a:off x="1" y="10"/>
            <a:ext cx="9669642" cy="6857990"/>
          </a:xfrm>
          <a:prstGeom prst="rect">
            <a:avLst/>
          </a:prstGeom>
        </p:spPr>
      </p:pic>
      <p:sp>
        <p:nvSpPr>
          <p:cNvPr id="19" name="Rectangle 1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26047FE9-9A5B-5B1C-6C2E-63D69CCA8396}"/>
              </a:ext>
            </a:extLst>
          </p:cNvPr>
          <p:cNvSpPr txBox="1"/>
          <p:nvPr/>
        </p:nvSpPr>
        <p:spPr>
          <a:xfrm>
            <a:off x="7531611" y="2434201"/>
            <a:ext cx="3424564" cy="2902570"/>
          </a:xfrm>
          <a:prstGeom prst="rect">
            <a:avLst/>
          </a:prstGeom>
        </p:spPr>
        <p:txBody>
          <a:bodyPr vert="horz" lIns="91440" tIns="45720" rIns="91440" bIns="45720" rtlCol="0">
            <a:noAutofit/>
          </a:bodyPr>
          <a:lstStyle/>
          <a:p>
            <a:pPr indent="-228600" algn="just">
              <a:lnSpc>
                <a:spcPct val="90000"/>
              </a:lnSpc>
              <a:spcAft>
                <a:spcPts val="600"/>
              </a:spcAft>
              <a:buFont typeface="Arial" panose="020B0604020202020204" pitchFamily="34" charset="0"/>
              <a:buChar char="•"/>
            </a:pPr>
            <a:r>
              <a:rPr lang="en-US" b="1" i="0" dirty="0">
                <a:effectLst/>
              </a:rPr>
              <a:t>Association</a:t>
            </a:r>
            <a:r>
              <a:rPr lang="en-US" b="0" i="0" dirty="0">
                <a:effectLst/>
              </a:rPr>
              <a:t> considers the relationship between other recognizable objects or features near the target of interest. The identification of features that one would expect to associate with other features may provide information to facilitate identification. In the example, Hatchery can be interpreted with the canal</a:t>
            </a:r>
            <a:endParaRPr lang="en-US" dirty="0"/>
          </a:p>
        </p:txBody>
      </p:sp>
    </p:spTree>
    <p:extLst>
      <p:ext uri="{BB962C8B-B14F-4D97-AF65-F5344CB8AC3E}">
        <p14:creationId xmlns:p14="http://schemas.microsoft.com/office/powerpoint/2010/main" val="3188198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D0E80E3-C1E7-FB5B-E6E9-F41E043F8EA4}"/>
              </a:ext>
            </a:extLst>
          </p:cNvPr>
          <p:cNvSpPr txBox="1"/>
          <p:nvPr/>
        </p:nvSpPr>
        <p:spPr>
          <a:xfrm>
            <a:off x="1144923" y="2405894"/>
            <a:ext cx="5315189" cy="3535083"/>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000"/>
              <a:t>Classification levels</a:t>
            </a:r>
          </a:p>
        </p:txBody>
      </p:sp>
      <p:sp>
        <p:nvSpPr>
          <p:cNvPr id="20" name="Rectangle 19">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8F95EBEB-DFF9-189A-6407-FD8663BBFEC6}"/>
              </a:ext>
            </a:extLst>
          </p:cNvPr>
          <p:cNvPicPr>
            <a:picLocks noChangeAspect="1"/>
          </p:cNvPicPr>
          <p:nvPr/>
        </p:nvPicPr>
        <p:blipFill>
          <a:blip r:embed="rId2"/>
          <a:stretch>
            <a:fillRect/>
          </a:stretch>
        </p:blipFill>
        <p:spPr>
          <a:xfrm>
            <a:off x="4543764" y="457621"/>
            <a:ext cx="6810684" cy="5942734"/>
          </a:xfrm>
          <a:prstGeom prst="rect">
            <a:avLst/>
          </a:prstGeom>
        </p:spPr>
      </p:pic>
    </p:spTree>
    <p:extLst>
      <p:ext uri="{BB962C8B-B14F-4D97-AF65-F5344CB8AC3E}">
        <p14:creationId xmlns:p14="http://schemas.microsoft.com/office/powerpoint/2010/main" val="11101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 shot of a chart&#10;&#10;Description automatically generated with medium confidence">
            <a:extLst>
              <a:ext uri="{FF2B5EF4-FFF2-40B4-BE49-F238E27FC236}">
                <a16:creationId xmlns:a16="http://schemas.microsoft.com/office/drawing/2014/main" id="{96015356-1C57-CC64-C05F-F8C67D995678}"/>
              </a:ext>
            </a:extLst>
          </p:cNvPr>
          <p:cNvPicPr>
            <a:picLocks noChangeAspect="1"/>
          </p:cNvPicPr>
          <p:nvPr/>
        </p:nvPicPr>
        <p:blipFill>
          <a:blip r:embed="rId2"/>
          <a:stretch>
            <a:fillRect/>
          </a:stretch>
        </p:blipFill>
        <p:spPr>
          <a:xfrm>
            <a:off x="643467" y="1473518"/>
            <a:ext cx="10905066" cy="4689179"/>
          </a:xfrm>
          <a:prstGeom prst="rect">
            <a:avLst/>
          </a:prstGeom>
        </p:spPr>
      </p:pic>
      <p:sp>
        <p:nvSpPr>
          <p:cNvPr id="7" name="TextBox 6">
            <a:extLst>
              <a:ext uri="{FF2B5EF4-FFF2-40B4-BE49-F238E27FC236}">
                <a16:creationId xmlns:a16="http://schemas.microsoft.com/office/drawing/2014/main" id="{DFAF0F71-B789-7C71-C77E-E576815CEE13}"/>
              </a:ext>
            </a:extLst>
          </p:cNvPr>
          <p:cNvSpPr txBox="1"/>
          <p:nvPr/>
        </p:nvSpPr>
        <p:spPr>
          <a:xfrm>
            <a:off x="643467" y="461840"/>
            <a:ext cx="10905066" cy="830997"/>
          </a:xfrm>
          <a:prstGeom prst="rect">
            <a:avLst/>
          </a:prstGeom>
          <a:noFill/>
        </p:spPr>
        <p:txBody>
          <a:bodyPr wrap="square">
            <a:spAutoFit/>
          </a:bodyPr>
          <a:lstStyle/>
          <a:p>
            <a:r>
              <a:rPr lang="en-GB" sz="2400" dirty="0">
                <a:latin typeface="Times New Roman" panose="02020603050405020304" pitchFamily="18" charset="0"/>
                <a:cs typeface="Times New Roman" panose="02020603050405020304" pitchFamily="18" charset="0"/>
              </a:rPr>
              <a:t>This table shows the Tones of Land Use/Land Cover appearing in different colours (SWAC, 2016). This depends on the spectral band combination and colors assigned.</a:t>
            </a:r>
          </a:p>
        </p:txBody>
      </p:sp>
    </p:spTree>
    <p:extLst>
      <p:ext uri="{BB962C8B-B14F-4D97-AF65-F5344CB8AC3E}">
        <p14:creationId xmlns:p14="http://schemas.microsoft.com/office/powerpoint/2010/main" val="3378262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112B11-5A49-2E54-FC31-843DCA918CAB}"/>
              </a:ext>
            </a:extLst>
          </p:cNvPr>
          <p:cNvSpPr txBox="1"/>
          <p:nvPr/>
        </p:nvSpPr>
        <p:spPr>
          <a:xfrm>
            <a:off x="687184" y="641063"/>
            <a:ext cx="4366953" cy="707886"/>
          </a:xfrm>
          <a:prstGeom prst="rect">
            <a:avLst/>
          </a:prstGeom>
          <a:noFill/>
        </p:spPr>
        <p:txBody>
          <a:bodyPr wrap="square">
            <a:spAutoFit/>
          </a:bodyPr>
          <a:lstStyle/>
          <a:p>
            <a:r>
              <a:rPr lang="en-US" sz="4000" b="1" dirty="0">
                <a:solidFill>
                  <a:srgbClr val="0070C0"/>
                </a:solidFill>
                <a:latin typeface="Times New Roman" panose="02020603050405020304" pitchFamily="18" charset="0"/>
                <a:cs typeface="Times New Roman" panose="02020603050405020304" pitchFamily="18" charset="0"/>
              </a:rPr>
              <a:t>Output/Result</a:t>
            </a:r>
          </a:p>
        </p:txBody>
      </p:sp>
      <p:sp>
        <p:nvSpPr>
          <p:cNvPr id="5" name="TextBox 4">
            <a:extLst>
              <a:ext uri="{FF2B5EF4-FFF2-40B4-BE49-F238E27FC236}">
                <a16:creationId xmlns:a16="http://schemas.microsoft.com/office/drawing/2014/main" id="{707DEC1F-E9CE-BD38-F309-3C308C727D4D}"/>
              </a:ext>
            </a:extLst>
          </p:cNvPr>
          <p:cNvSpPr txBox="1"/>
          <p:nvPr/>
        </p:nvSpPr>
        <p:spPr>
          <a:xfrm>
            <a:off x="687185" y="1619334"/>
            <a:ext cx="10352118" cy="2308324"/>
          </a:xfrm>
          <a:prstGeom prst="rect">
            <a:avLst/>
          </a:prstGeom>
          <a:noFill/>
        </p:spPr>
        <p:txBody>
          <a:bodyPr wrap="square">
            <a:spAutoFit/>
          </a:bodyPr>
          <a:lstStyle/>
          <a:p>
            <a:pPr marL="571500" lvl="0" indent="-571500" algn="just">
              <a:spcAft>
                <a:spcPts val="0"/>
              </a:spcAft>
              <a:buFont typeface="Wingdings" panose="05000000000000000000" pitchFamily="2" charset="2"/>
              <a:buChar char="q"/>
            </a:pPr>
            <a:r>
              <a:rPr lang="en-US" sz="3600" dirty="0">
                <a:latin typeface="Times New Roman" panose="02020603050405020304" pitchFamily="18" charset="0"/>
                <a:ea typeface="Calibri" panose="020F0502020204030204" pitchFamily="34" charset="0"/>
                <a:cs typeface="Times New Roman" panose="02020603050405020304" pitchFamily="18" charset="0"/>
              </a:rPr>
              <a:t>Classified Map and Accuracy check of classified Map generated by you</a:t>
            </a:r>
          </a:p>
          <a:p>
            <a:pPr marL="571500" lvl="0" indent="-571500" algn="just">
              <a:spcAft>
                <a:spcPts val="0"/>
              </a:spcAft>
              <a:buFont typeface="Wingdings" panose="05000000000000000000" pitchFamily="2" charset="2"/>
              <a:buChar char="q"/>
            </a:pPr>
            <a:r>
              <a:rPr lang="en-US" sz="3600" dirty="0">
                <a:latin typeface="Times New Roman" panose="02020603050405020304" pitchFamily="18" charset="0"/>
                <a:ea typeface="Calibri" panose="020F0502020204030204" pitchFamily="34" charset="0"/>
                <a:cs typeface="Times New Roman" panose="02020603050405020304" pitchFamily="18" charset="0"/>
              </a:rPr>
              <a:t>Area Calculation and class statistics of classes decided by you and classified on a classified map</a:t>
            </a:r>
          </a:p>
        </p:txBody>
      </p:sp>
    </p:spTree>
    <p:extLst>
      <p:ext uri="{BB962C8B-B14F-4D97-AF65-F5344CB8AC3E}">
        <p14:creationId xmlns:p14="http://schemas.microsoft.com/office/powerpoint/2010/main" val="16807614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2F4526-651E-CBA0-1A6B-B158AE432BE8}"/>
              </a:ext>
            </a:extLst>
          </p:cNvPr>
          <p:cNvSpPr txBox="1"/>
          <p:nvPr/>
        </p:nvSpPr>
        <p:spPr>
          <a:xfrm>
            <a:off x="1038226" y="438150"/>
            <a:ext cx="1752599" cy="400110"/>
          </a:xfrm>
          <a:prstGeom prst="rect">
            <a:avLst/>
          </a:prstGeom>
          <a:noFill/>
        </p:spPr>
        <p:txBody>
          <a:bodyPr wrap="square" rtlCol="0">
            <a:spAutoFit/>
          </a:bodyPr>
          <a:lstStyle/>
          <a:p>
            <a:r>
              <a:rPr lang="en-IN" sz="2000" b="1" dirty="0"/>
              <a:t>Exercise: </a:t>
            </a:r>
            <a:endParaRPr lang="en-GB" sz="2000" b="1" dirty="0"/>
          </a:p>
        </p:txBody>
      </p:sp>
      <p:sp>
        <p:nvSpPr>
          <p:cNvPr id="3" name="TextBox 2">
            <a:extLst>
              <a:ext uri="{FF2B5EF4-FFF2-40B4-BE49-F238E27FC236}">
                <a16:creationId xmlns:a16="http://schemas.microsoft.com/office/drawing/2014/main" id="{7ADB6F66-2CAE-DB9D-C35C-355C7D869DB2}"/>
              </a:ext>
            </a:extLst>
          </p:cNvPr>
          <p:cNvSpPr txBox="1"/>
          <p:nvPr/>
        </p:nvSpPr>
        <p:spPr>
          <a:xfrm>
            <a:off x="1038226" y="952500"/>
            <a:ext cx="9001124" cy="2346796"/>
          </a:xfrm>
          <a:prstGeom prst="rect">
            <a:avLst/>
          </a:prstGeom>
          <a:noFill/>
        </p:spPr>
        <p:txBody>
          <a:bodyPr wrap="square" rtlCol="0">
            <a:spAutoFit/>
          </a:bodyPr>
          <a:lstStyle/>
          <a:p>
            <a:r>
              <a:rPr lang="en-US" dirty="0"/>
              <a:t>Generating a Stacked Product from Sentinel-2A Bands (2, 3, 4, and 8) and Visually Interpreting Features Using the Stacked Imagery.</a:t>
            </a:r>
          </a:p>
          <a:p>
            <a:endParaRPr lang="en-US" dirty="0"/>
          </a:p>
          <a:p>
            <a:r>
              <a:rPr lang="en-US" b="1" dirty="0"/>
              <a:t>Objective:</a:t>
            </a:r>
          </a:p>
          <a:p>
            <a:pPr algn="l"/>
            <a:r>
              <a:rPr lang="en-US" b="0" i="0" dirty="0">
                <a:solidFill>
                  <a:srgbClr val="404040"/>
                </a:solidFill>
                <a:effectLst/>
                <a:latin typeface="Inter"/>
              </a:rPr>
              <a:t>Compare the visual interpretation results with ground truth data (if available).</a:t>
            </a:r>
          </a:p>
          <a:p>
            <a:pPr algn="l">
              <a:spcBef>
                <a:spcPts val="300"/>
              </a:spcBef>
            </a:pPr>
            <a:r>
              <a:rPr lang="en-US" b="0" i="0" dirty="0">
                <a:solidFill>
                  <a:srgbClr val="404040"/>
                </a:solidFill>
                <a:effectLst/>
                <a:latin typeface="Inter"/>
              </a:rPr>
              <a:t>Generate a map of the interpreted features using your remote sensing software.</a:t>
            </a:r>
          </a:p>
          <a:p>
            <a:endParaRPr lang="en-US" dirty="0"/>
          </a:p>
          <a:p>
            <a:endParaRPr lang="en-GB" dirty="0"/>
          </a:p>
        </p:txBody>
      </p:sp>
    </p:spTree>
    <p:extLst>
      <p:ext uri="{BB962C8B-B14F-4D97-AF65-F5344CB8AC3E}">
        <p14:creationId xmlns:p14="http://schemas.microsoft.com/office/powerpoint/2010/main" val="3947860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9ED8BE-B8B0-DA9D-54AB-BF423FEE4DA5}"/>
              </a:ext>
            </a:extLst>
          </p:cNvPr>
          <p:cNvSpPr txBox="1"/>
          <p:nvPr/>
        </p:nvSpPr>
        <p:spPr>
          <a:xfrm>
            <a:off x="1200150" y="1466925"/>
            <a:ext cx="8915400" cy="3093154"/>
          </a:xfrm>
          <a:prstGeom prst="rect">
            <a:avLst/>
          </a:prstGeom>
          <a:noFill/>
        </p:spPr>
        <p:txBody>
          <a:bodyPr wrap="square">
            <a:spAutoFit/>
          </a:bodyPr>
          <a:lstStyle/>
          <a:p>
            <a:pPr algn="l">
              <a:spcAft>
                <a:spcPts val="863"/>
              </a:spcAft>
            </a:pPr>
            <a:r>
              <a:rPr lang="en-US" b="0" i="0" dirty="0">
                <a:solidFill>
                  <a:srgbClr val="333333"/>
                </a:solidFill>
                <a:effectLst/>
                <a:latin typeface="Noto Sans" panose="020B0502040504020204" pitchFamily="34" charset="0"/>
              </a:rPr>
              <a:t>Interpretation and analysis of remote sensing imagery involves the identification and/or measurement of various targets in an image or satellite image to extract useful information about them. Targets in remote sensing images may be any feature or object that can be observed in an image and have the following characteristics:</a:t>
            </a:r>
          </a:p>
          <a:p>
            <a:pPr marL="285750" indent="-285750" algn="l">
              <a:spcAft>
                <a:spcPts val="863"/>
              </a:spcAft>
              <a:buFont typeface="Wingdings" panose="05000000000000000000" pitchFamily="2" charset="2"/>
              <a:buChar char="§"/>
            </a:pPr>
            <a:r>
              <a:rPr lang="en-US" b="0" i="0" dirty="0">
                <a:solidFill>
                  <a:srgbClr val="333333"/>
                </a:solidFill>
                <a:effectLst/>
                <a:latin typeface="Noto Sans" panose="020B0502040504020204" pitchFamily="34" charset="0"/>
              </a:rPr>
              <a:t>Targets may be a point, line, or area feature. This means that they can have any form, from a bus in a parking lot or a plane on a runway to a bridge or roadway to a large expanse of water or a field.</a:t>
            </a:r>
          </a:p>
          <a:p>
            <a:pPr marL="285750" indent="-285750" algn="l">
              <a:spcAft>
                <a:spcPts val="863"/>
              </a:spcAft>
              <a:buFont typeface="Wingdings" panose="05000000000000000000" pitchFamily="2" charset="2"/>
              <a:buChar char="§"/>
            </a:pPr>
            <a:r>
              <a:rPr lang="en-US" b="0" i="0" dirty="0">
                <a:solidFill>
                  <a:srgbClr val="333333"/>
                </a:solidFill>
                <a:effectLst/>
                <a:latin typeface="Noto Sans" panose="020B0502040504020204" pitchFamily="34" charset="0"/>
              </a:rPr>
              <a:t>The target must be distinguishable and contrast with other features around it in the image.</a:t>
            </a:r>
          </a:p>
        </p:txBody>
      </p:sp>
      <p:sp>
        <p:nvSpPr>
          <p:cNvPr id="4" name="TextBox 3">
            <a:extLst>
              <a:ext uri="{FF2B5EF4-FFF2-40B4-BE49-F238E27FC236}">
                <a16:creationId xmlns:a16="http://schemas.microsoft.com/office/drawing/2014/main" id="{395198BB-12D4-CB54-0124-89E79F01F513}"/>
              </a:ext>
            </a:extLst>
          </p:cNvPr>
          <p:cNvSpPr txBox="1"/>
          <p:nvPr/>
        </p:nvSpPr>
        <p:spPr>
          <a:xfrm>
            <a:off x="766762" y="358929"/>
            <a:ext cx="6486525" cy="1107996"/>
          </a:xfrm>
          <a:prstGeom prst="rect">
            <a:avLst/>
          </a:prstGeom>
          <a:noFill/>
        </p:spPr>
        <p:txBody>
          <a:bodyPr wrap="square" rtlCol="0">
            <a:spAutoFit/>
          </a:bodyPr>
          <a:lstStyle/>
          <a:p>
            <a:pPr algn="ctr"/>
            <a:r>
              <a:rPr lang="en-IN" sz="6600" dirty="0"/>
              <a:t>INTRODUCTION</a:t>
            </a:r>
            <a:endParaRPr lang="en-GB" sz="6600" dirty="0"/>
          </a:p>
        </p:txBody>
      </p:sp>
    </p:spTree>
    <p:extLst>
      <p:ext uri="{BB962C8B-B14F-4D97-AF65-F5344CB8AC3E}">
        <p14:creationId xmlns:p14="http://schemas.microsoft.com/office/powerpoint/2010/main" val="3063691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546209-AB5C-B943-50C2-48A0A29B52CB}"/>
              </a:ext>
            </a:extLst>
          </p:cNvPr>
          <p:cNvSpPr txBox="1"/>
          <p:nvPr/>
        </p:nvSpPr>
        <p:spPr>
          <a:xfrm>
            <a:off x="1131245" y="1448467"/>
            <a:ext cx="10046240" cy="4401205"/>
          </a:xfrm>
          <a:prstGeom prst="rect">
            <a:avLst/>
          </a:prstGeom>
          <a:noFill/>
        </p:spPr>
        <p:txBody>
          <a:bodyPr wrap="square">
            <a:spAutoFit/>
          </a:bodyPr>
          <a:lstStyle/>
          <a:p>
            <a:pPr marL="285750" indent="-285750" algn="just">
              <a:buFont typeface="Wingdings" panose="05000000000000000000" pitchFamily="2" charset="2"/>
              <a:buChar char="q"/>
            </a:pPr>
            <a:r>
              <a:rPr lang="en-GB" sz="2800" dirty="0">
                <a:latin typeface="Times New Roman" panose="02020603050405020304" pitchFamily="18" charset="0"/>
                <a:cs typeface="Times New Roman" panose="02020603050405020304" pitchFamily="18" charset="0"/>
              </a:rPr>
              <a:t>Due to the different spatial and spectral resolutions of the remotely placed sensors, the information recorded by these sensors needs to be interpreted in a skilful manner with the desired accuracy </a:t>
            </a:r>
          </a:p>
          <a:p>
            <a:pPr marL="285750" indent="-285750" algn="just">
              <a:buFont typeface="Wingdings" panose="05000000000000000000" pitchFamily="2" charset="2"/>
              <a:buChar char="q"/>
            </a:pPr>
            <a:endParaRPr lang="en-GB" sz="28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GB" sz="2800" dirty="0">
                <a:latin typeface="Times New Roman" panose="02020603050405020304" pitchFamily="18" charset="0"/>
                <a:cs typeface="Times New Roman" panose="02020603050405020304" pitchFamily="18" charset="0"/>
              </a:rPr>
              <a:t>The human vision system has an inherent ability to sense, interpret and understand the object's reflectance appearing in the visible spectrum</a:t>
            </a:r>
          </a:p>
          <a:p>
            <a:pPr marL="285750" indent="-285750" algn="just">
              <a:buFont typeface="Wingdings" panose="05000000000000000000" pitchFamily="2" charset="2"/>
              <a:buChar char="q"/>
            </a:pPr>
            <a:endParaRPr lang="en-GB" sz="28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GB" sz="2800" dirty="0">
                <a:latin typeface="Times New Roman" panose="02020603050405020304" pitchFamily="18" charset="0"/>
                <a:cs typeface="Times New Roman" panose="02020603050405020304" pitchFamily="18" charset="0"/>
              </a:rPr>
              <a:t>Therefore, interpretation of remote sensing images is necessary to understand the object's properties and/or phenomenon</a:t>
            </a:r>
          </a:p>
        </p:txBody>
      </p:sp>
      <p:sp>
        <p:nvSpPr>
          <p:cNvPr id="5" name="TextBox 4">
            <a:extLst>
              <a:ext uri="{FF2B5EF4-FFF2-40B4-BE49-F238E27FC236}">
                <a16:creationId xmlns:a16="http://schemas.microsoft.com/office/drawing/2014/main" id="{F37DE072-928C-1563-7B8D-431D17D2F5B5}"/>
              </a:ext>
            </a:extLst>
          </p:cNvPr>
          <p:cNvSpPr txBox="1"/>
          <p:nvPr/>
        </p:nvSpPr>
        <p:spPr>
          <a:xfrm>
            <a:off x="1072880" y="580631"/>
            <a:ext cx="6096000" cy="584775"/>
          </a:xfrm>
          <a:prstGeom prst="rect">
            <a:avLst/>
          </a:prstGeom>
          <a:noFill/>
        </p:spPr>
        <p:txBody>
          <a:bodyPr wrap="square">
            <a:spAutoFit/>
          </a:bodyPr>
          <a:lstStyle/>
          <a:p>
            <a:pPr algn="just"/>
            <a:r>
              <a:rPr lang="en-GB" sz="3200" b="1" dirty="0">
                <a:latin typeface="Times New Roman" panose="02020603050405020304" pitchFamily="18" charset="0"/>
                <a:cs typeface="Times New Roman" panose="02020603050405020304" pitchFamily="18" charset="0"/>
              </a:rPr>
              <a:t>Why Interpretation</a:t>
            </a:r>
          </a:p>
        </p:txBody>
      </p:sp>
    </p:spTree>
    <p:extLst>
      <p:ext uri="{BB962C8B-B14F-4D97-AF65-F5344CB8AC3E}">
        <p14:creationId xmlns:p14="http://schemas.microsoft.com/office/powerpoint/2010/main" val="4272064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99169F-C854-1815-7E46-07A76A36104E}"/>
              </a:ext>
            </a:extLst>
          </p:cNvPr>
          <p:cNvPicPr>
            <a:picLocks noChangeAspect="1"/>
          </p:cNvPicPr>
          <p:nvPr/>
        </p:nvPicPr>
        <p:blipFill>
          <a:blip r:embed="rId2"/>
          <a:stretch>
            <a:fillRect/>
          </a:stretch>
        </p:blipFill>
        <p:spPr>
          <a:xfrm>
            <a:off x="3498849" y="774699"/>
            <a:ext cx="8232775" cy="5419725"/>
          </a:xfrm>
          <a:prstGeom prst="rect">
            <a:avLst/>
          </a:prstGeom>
        </p:spPr>
      </p:pic>
    </p:spTree>
    <p:extLst>
      <p:ext uri="{BB962C8B-B14F-4D97-AF65-F5344CB8AC3E}">
        <p14:creationId xmlns:p14="http://schemas.microsoft.com/office/powerpoint/2010/main" val="4266757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B5BF25ED-0409-7F7C-59BB-F77108B26F12}"/>
              </a:ext>
            </a:extLst>
          </p:cNvPr>
          <p:cNvPicPr>
            <a:picLocks noChangeAspect="1"/>
          </p:cNvPicPr>
          <p:nvPr/>
        </p:nvPicPr>
        <p:blipFill>
          <a:blip r:embed="rId2"/>
          <a:srcRect r="858" b="-1"/>
          <a:stretch/>
        </p:blipFill>
        <p:spPr>
          <a:xfrm>
            <a:off x="457200" y="457200"/>
            <a:ext cx="11277600" cy="5943600"/>
          </a:xfrm>
          <a:prstGeom prst="rect">
            <a:avLst/>
          </a:prstGeom>
        </p:spPr>
      </p:pic>
    </p:spTree>
    <p:extLst>
      <p:ext uri="{BB962C8B-B14F-4D97-AF65-F5344CB8AC3E}">
        <p14:creationId xmlns:p14="http://schemas.microsoft.com/office/powerpoint/2010/main" val="1333537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02D3FB6-A90E-3F56-4211-AABD513B5FE5}"/>
              </a:ext>
            </a:extLst>
          </p:cNvPr>
          <p:cNvPicPr>
            <a:picLocks noChangeAspect="1"/>
          </p:cNvPicPr>
          <p:nvPr/>
        </p:nvPicPr>
        <p:blipFill>
          <a:blip r:embed="rId2"/>
          <a:srcRect t="6062"/>
          <a:stretch/>
        </p:blipFill>
        <p:spPr>
          <a:xfrm>
            <a:off x="1" y="10"/>
            <a:ext cx="7762671" cy="6857990"/>
          </a:xfrm>
          <a:prstGeom prst="rect">
            <a:avLst/>
          </a:prstGeom>
        </p:spPr>
      </p:pic>
      <p:sp>
        <p:nvSpPr>
          <p:cNvPr id="36" name="Rectangle 3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B6164998-D808-DB33-40B8-84407929685A}"/>
              </a:ext>
            </a:extLst>
          </p:cNvPr>
          <p:cNvSpPr txBox="1"/>
          <p:nvPr/>
        </p:nvSpPr>
        <p:spPr>
          <a:xfrm>
            <a:off x="7762672" y="374852"/>
            <a:ext cx="382218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dirty="0">
                <a:latin typeface="+mj-lt"/>
                <a:ea typeface="+mj-ea"/>
                <a:cs typeface="+mj-cs"/>
              </a:rPr>
              <a:t>Interpretation Elements:</a:t>
            </a:r>
          </a:p>
        </p:txBody>
      </p:sp>
      <p:sp>
        <p:nvSpPr>
          <p:cNvPr id="29" name="TextBox 28">
            <a:extLst>
              <a:ext uri="{FF2B5EF4-FFF2-40B4-BE49-F238E27FC236}">
                <a16:creationId xmlns:a16="http://schemas.microsoft.com/office/drawing/2014/main" id="{518C4873-D84C-9289-3288-91E7B5E73C53}"/>
              </a:ext>
            </a:extLst>
          </p:cNvPr>
          <p:cNvSpPr txBox="1"/>
          <p:nvPr/>
        </p:nvSpPr>
        <p:spPr>
          <a:xfrm>
            <a:off x="7762672" y="2274764"/>
            <a:ext cx="3822189" cy="3742762"/>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sz="2000" b="1" dirty="0">
                <a:latin typeface="Times New Roman" panose="02020603050405020304" pitchFamily="18" charset="0"/>
                <a:cs typeface="Times New Roman" panose="02020603050405020304" pitchFamily="18" charset="0"/>
              </a:rPr>
              <a:t>Key elements in the interpretation process include:</a:t>
            </a:r>
          </a:p>
          <a:p>
            <a:pPr indent="-228600">
              <a:lnSpc>
                <a:spcPct val="90000"/>
              </a:lnSpc>
              <a:spcAft>
                <a:spcPts val="600"/>
              </a:spcAft>
              <a:buFont typeface="Arial" panose="020B0604020202020204" pitchFamily="34" charset="0"/>
              <a:buChar char="•"/>
            </a:pPr>
            <a:endParaRPr lang="en-US" sz="1400" dirty="0"/>
          </a:p>
          <a:p>
            <a:pPr marL="342900" indent="-228600">
              <a:lnSpc>
                <a:spcPct val="90000"/>
              </a:lnSpc>
              <a:spcAft>
                <a:spcPts val="600"/>
              </a:spcAft>
              <a:buFont typeface="Arial" panose="020B0604020202020204" pitchFamily="34" charset="0"/>
              <a:buChar char="•"/>
            </a:pPr>
            <a:r>
              <a:rPr lang="en-US" sz="1400" b="1" dirty="0"/>
              <a:t>Tone/Color</a:t>
            </a:r>
            <a:r>
              <a:rPr lang="en-US" sz="1400" dirty="0"/>
              <a:t>: Brightness or hue in the image.</a:t>
            </a:r>
          </a:p>
          <a:p>
            <a:pPr marL="342900" indent="-228600">
              <a:lnSpc>
                <a:spcPct val="90000"/>
              </a:lnSpc>
              <a:spcAft>
                <a:spcPts val="600"/>
              </a:spcAft>
              <a:buFont typeface="Arial" panose="020B0604020202020204" pitchFamily="34" charset="0"/>
              <a:buChar char="•"/>
            </a:pPr>
            <a:r>
              <a:rPr lang="en-US" sz="1400" b="1" dirty="0"/>
              <a:t>Shape: </a:t>
            </a:r>
            <a:r>
              <a:rPr lang="en-US" sz="1400" dirty="0"/>
              <a:t>The form of objects.</a:t>
            </a:r>
          </a:p>
          <a:p>
            <a:pPr marL="342900" indent="-228600">
              <a:lnSpc>
                <a:spcPct val="90000"/>
              </a:lnSpc>
              <a:spcAft>
                <a:spcPts val="600"/>
              </a:spcAft>
              <a:buFont typeface="Arial" panose="020B0604020202020204" pitchFamily="34" charset="0"/>
              <a:buChar char="•"/>
            </a:pPr>
            <a:r>
              <a:rPr lang="en-US" sz="1400" b="1" dirty="0"/>
              <a:t>Size: </a:t>
            </a:r>
            <a:r>
              <a:rPr lang="en-US" sz="1400" dirty="0"/>
              <a:t>Relative or absolute dimensions of objects.</a:t>
            </a:r>
          </a:p>
          <a:p>
            <a:pPr marL="342900" indent="-228600">
              <a:lnSpc>
                <a:spcPct val="90000"/>
              </a:lnSpc>
              <a:spcAft>
                <a:spcPts val="600"/>
              </a:spcAft>
              <a:buFont typeface="Arial" panose="020B0604020202020204" pitchFamily="34" charset="0"/>
              <a:buChar char="•"/>
            </a:pPr>
            <a:r>
              <a:rPr lang="en-US" sz="1400" b="1" dirty="0"/>
              <a:t>Pattern: </a:t>
            </a:r>
            <a:r>
              <a:rPr lang="en-US" sz="1400" dirty="0"/>
              <a:t>Spatial arrangement of objects.</a:t>
            </a:r>
          </a:p>
          <a:p>
            <a:pPr marL="342900" indent="-228600">
              <a:lnSpc>
                <a:spcPct val="90000"/>
              </a:lnSpc>
              <a:spcAft>
                <a:spcPts val="600"/>
              </a:spcAft>
              <a:buFont typeface="Arial" panose="020B0604020202020204" pitchFamily="34" charset="0"/>
              <a:buChar char="•"/>
            </a:pPr>
            <a:r>
              <a:rPr lang="en-US" sz="1400" b="1" dirty="0"/>
              <a:t>Texture: </a:t>
            </a:r>
            <a:r>
              <a:rPr lang="en-US" sz="1400" dirty="0"/>
              <a:t>Repetition of tonal variation.</a:t>
            </a:r>
          </a:p>
          <a:p>
            <a:pPr marL="342900" indent="-228600">
              <a:lnSpc>
                <a:spcPct val="90000"/>
              </a:lnSpc>
              <a:spcAft>
                <a:spcPts val="600"/>
              </a:spcAft>
              <a:buFont typeface="Arial" panose="020B0604020202020204" pitchFamily="34" charset="0"/>
              <a:buChar char="•"/>
            </a:pPr>
            <a:r>
              <a:rPr lang="en-US" sz="1400" b="1" dirty="0"/>
              <a:t>Height</a:t>
            </a:r>
            <a:r>
              <a:rPr lang="en-US" sz="1400" dirty="0"/>
              <a:t>: Relative or absolute height of objects, often inferred from shadows or stereo imagery.</a:t>
            </a:r>
          </a:p>
          <a:p>
            <a:pPr marL="342900" indent="-228600">
              <a:lnSpc>
                <a:spcPct val="90000"/>
              </a:lnSpc>
              <a:spcAft>
                <a:spcPts val="600"/>
              </a:spcAft>
              <a:buFont typeface="Arial" panose="020B0604020202020204" pitchFamily="34" charset="0"/>
              <a:buChar char="•"/>
            </a:pPr>
            <a:r>
              <a:rPr lang="en-US" sz="1400" b="1" dirty="0"/>
              <a:t>Shadow</a:t>
            </a:r>
            <a:r>
              <a:rPr lang="en-US" sz="1400" dirty="0"/>
              <a:t>: Clues about height or depth.</a:t>
            </a:r>
          </a:p>
          <a:p>
            <a:pPr marL="342900" indent="-228600">
              <a:lnSpc>
                <a:spcPct val="90000"/>
              </a:lnSpc>
              <a:spcAft>
                <a:spcPts val="600"/>
              </a:spcAft>
              <a:buFont typeface="Arial" panose="020B0604020202020204" pitchFamily="34" charset="0"/>
              <a:buChar char="•"/>
            </a:pPr>
            <a:r>
              <a:rPr lang="en-US" sz="1400" b="1" dirty="0"/>
              <a:t>Site:</a:t>
            </a:r>
            <a:r>
              <a:rPr lang="en-US" sz="1400" dirty="0"/>
              <a:t> Location characteristics (e.g., proximity to water, urban/rural context).</a:t>
            </a:r>
          </a:p>
          <a:p>
            <a:pPr marL="342900" indent="-228600">
              <a:lnSpc>
                <a:spcPct val="90000"/>
              </a:lnSpc>
              <a:spcAft>
                <a:spcPts val="600"/>
              </a:spcAft>
              <a:buFont typeface="Arial" panose="020B0604020202020204" pitchFamily="34" charset="0"/>
              <a:buChar char="•"/>
            </a:pPr>
            <a:r>
              <a:rPr lang="en-US" sz="1400" b="1" dirty="0"/>
              <a:t>Association: </a:t>
            </a:r>
            <a:r>
              <a:rPr lang="en-US" sz="1400" dirty="0"/>
              <a:t>Relationship with surrounding objects.</a:t>
            </a:r>
          </a:p>
        </p:txBody>
      </p:sp>
    </p:spTree>
    <p:extLst>
      <p:ext uri="{BB962C8B-B14F-4D97-AF65-F5344CB8AC3E}">
        <p14:creationId xmlns:p14="http://schemas.microsoft.com/office/powerpoint/2010/main" val="437997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C4118EA6-1282-EBDB-87E1-F57CA250E073}"/>
              </a:ext>
            </a:extLst>
          </p:cNvPr>
          <p:cNvPicPr>
            <a:picLocks noChangeAspect="1"/>
          </p:cNvPicPr>
          <p:nvPr/>
        </p:nvPicPr>
        <p:blipFill>
          <a:blip r:embed="rId2"/>
          <a:srcRect l="10073" r="-1" b="-1"/>
          <a:stretch/>
        </p:blipFill>
        <p:spPr>
          <a:xfrm>
            <a:off x="20" y="10"/>
            <a:ext cx="9947062" cy="6857990"/>
          </a:xfrm>
          <a:prstGeom prst="rect">
            <a:avLst/>
          </a:prstGeom>
        </p:spPr>
      </p:pic>
      <p:sp>
        <p:nvSpPr>
          <p:cNvPr id="22" name="Freeform: Shape 2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4" name="Freeform: Shape 23">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26" name="Freeform: Shape 25">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TextBox 2">
            <a:extLst>
              <a:ext uri="{FF2B5EF4-FFF2-40B4-BE49-F238E27FC236}">
                <a16:creationId xmlns:a16="http://schemas.microsoft.com/office/drawing/2014/main" id="{FDDAF7F1-E26F-5EAA-9B0E-44F039F999B1}"/>
              </a:ext>
            </a:extLst>
          </p:cNvPr>
          <p:cNvSpPr txBox="1"/>
          <p:nvPr/>
        </p:nvSpPr>
        <p:spPr>
          <a:xfrm>
            <a:off x="8046719" y="2722729"/>
            <a:ext cx="3633747" cy="270006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900" b="1" i="0">
                <a:effectLst/>
              </a:rPr>
              <a:t>Tone/colour</a:t>
            </a:r>
            <a:r>
              <a:rPr lang="en-US" sz="1900" b="0" i="0">
                <a:effectLst/>
              </a:rPr>
              <a:t> refers to the relative brightness or colour of objects in an image. Generally, tone is the fundamental element for distinguishing between different targets or features. Variations in tone also allow the elements of shape, texture, and pattern of objects to be distinguished.</a:t>
            </a:r>
            <a:endParaRPr lang="en-US" sz="1900"/>
          </a:p>
        </p:txBody>
      </p:sp>
    </p:spTree>
    <p:extLst>
      <p:ext uri="{BB962C8B-B14F-4D97-AF65-F5344CB8AC3E}">
        <p14:creationId xmlns:p14="http://schemas.microsoft.com/office/powerpoint/2010/main" val="3304293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22BB4CD-CC00-A743-EC02-029389598579}"/>
              </a:ext>
            </a:extLst>
          </p:cNvPr>
          <p:cNvSpPr txBox="1"/>
          <p:nvPr/>
        </p:nvSpPr>
        <p:spPr>
          <a:xfrm>
            <a:off x="640080" y="2872899"/>
            <a:ext cx="4243589" cy="3320668"/>
          </a:xfrm>
          <a:prstGeom prst="rect">
            <a:avLst/>
          </a:prstGeom>
        </p:spPr>
        <p:txBody>
          <a:bodyPr vert="horz" lIns="91440" tIns="45720" rIns="91440" bIns="45720" rtlCol="0">
            <a:normAutofit fontScale="92500" lnSpcReduction="10000"/>
          </a:bodyPr>
          <a:lstStyle/>
          <a:p>
            <a:pPr indent="-228600" algn="just">
              <a:lnSpc>
                <a:spcPct val="90000"/>
              </a:lnSpc>
              <a:spcAft>
                <a:spcPts val="600"/>
              </a:spcAft>
              <a:buFont typeface="Arial" panose="020B0604020202020204" pitchFamily="34" charset="0"/>
              <a:buChar char="•"/>
            </a:pPr>
            <a:r>
              <a:rPr lang="en-US" sz="1700" b="1" i="0" dirty="0">
                <a:effectLst/>
              </a:rPr>
              <a:t>Shape</a:t>
            </a:r>
            <a:r>
              <a:rPr lang="en-US" sz="1700" b="0" i="0" dirty="0">
                <a:effectLst/>
              </a:rPr>
              <a:t> refers to individual objects' general form, structure, or outline. The shape can be a very distinctive clue for interpretation. Straight edge shapes typically represent urban or agricultural (field) targets. In contrast, natural features, such as forest edges, are generally more irregular in shape, except where man has created a road or clearcuts. Farms or cropland irrigated by rotating sprinkler systems would appear in circular shapes.</a:t>
            </a:r>
          </a:p>
          <a:p>
            <a:pPr indent="-228600">
              <a:lnSpc>
                <a:spcPct val="90000"/>
              </a:lnSpc>
              <a:spcAft>
                <a:spcPts val="600"/>
              </a:spcAft>
              <a:buFont typeface="Arial" panose="020B0604020202020204" pitchFamily="34" charset="0"/>
              <a:buChar char="•"/>
            </a:pPr>
            <a:endParaRPr lang="en-US" sz="1700" dirty="0"/>
          </a:p>
          <a:p>
            <a:pPr algn="just">
              <a:lnSpc>
                <a:spcPct val="90000"/>
              </a:lnSpc>
              <a:spcAft>
                <a:spcPts val="600"/>
              </a:spcAft>
            </a:pPr>
            <a:r>
              <a:rPr lang="en-US" sz="1700" dirty="0"/>
              <a:t>Here, in the figure example, two water body features can be interpreted based on their shape: one is a river, and the other is an aqueduct.</a:t>
            </a:r>
          </a:p>
        </p:txBody>
      </p:sp>
      <p:pic>
        <p:nvPicPr>
          <p:cNvPr id="7" name="Picture 6">
            <a:extLst>
              <a:ext uri="{FF2B5EF4-FFF2-40B4-BE49-F238E27FC236}">
                <a16:creationId xmlns:a16="http://schemas.microsoft.com/office/drawing/2014/main" id="{CFEEE526-8D3B-8F52-A0D3-7F2A1D3D1EB6}"/>
              </a:ext>
            </a:extLst>
          </p:cNvPr>
          <p:cNvPicPr>
            <a:picLocks noChangeAspect="1"/>
          </p:cNvPicPr>
          <p:nvPr/>
        </p:nvPicPr>
        <p:blipFill>
          <a:blip r:embed="rId2"/>
          <a:srcRect l="449" r="3" b="3"/>
          <a:stretch/>
        </p:blipFill>
        <p:spPr>
          <a:xfrm>
            <a:off x="4883669" y="10"/>
            <a:ext cx="7306808"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073381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9444457-C44C-FF3F-4185-9056EDA5826C}"/>
              </a:ext>
            </a:extLst>
          </p:cNvPr>
          <p:cNvSpPr txBox="1"/>
          <p:nvPr/>
        </p:nvSpPr>
        <p:spPr>
          <a:xfrm>
            <a:off x="692919" y="2438401"/>
            <a:ext cx="3555231" cy="3619500"/>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b="1" i="0" dirty="0">
                <a:effectLst/>
              </a:rPr>
              <a:t>size</a:t>
            </a:r>
            <a:r>
              <a:rPr lang="en-US" sz="1400" b="0" i="0" dirty="0">
                <a:effectLst/>
              </a:rPr>
              <a:t> of objects in an image is a function of scale. It is important to assess the size of a target relative to other objects in a scene and the absolute size to aid in interpreting that target. A quick approximation of target size can direct interpretation to an appropriate result more quickly. For example, if an interpreter had to distinguish zones of land use and had identified an area with several buildings, large buildings such as factories or warehouses would suggest commercial property, whereas small buildings would indicate residential use.</a:t>
            </a:r>
            <a:endParaRPr lang="en-US" sz="1400" dirty="0"/>
          </a:p>
        </p:txBody>
      </p:sp>
      <p:pic>
        <p:nvPicPr>
          <p:cNvPr id="5" name="Picture 4" descr="An aerial view of a town&#10;&#10;Description automatically generated">
            <a:extLst>
              <a:ext uri="{FF2B5EF4-FFF2-40B4-BE49-F238E27FC236}">
                <a16:creationId xmlns:a16="http://schemas.microsoft.com/office/drawing/2014/main" id="{2EF2A6D0-CD9C-8E3D-0FE2-A4F1E35C6C21}"/>
              </a:ext>
            </a:extLst>
          </p:cNvPr>
          <p:cNvPicPr>
            <a:picLocks noChangeAspect="1"/>
          </p:cNvPicPr>
          <p:nvPr/>
        </p:nvPicPr>
        <p:blipFill>
          <a:blip r:embed="rId2"/>
          <a:srcRect l="4087" r="1" b="1"/>
          <a:stretch/>
        </p:blipFill>
        <p:spPr>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p:spPr>
      </p:pic>
    </p:spTree>
    <p:extLst>
      <p:ext uri="{BB962C8B-B14F-4D97-AF65-F5344CB8AC3E}">
        <p14:creationId xmlns:p14="http://schemas.microsoft.com/office/powerpoint/2010/main" val="3248021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183</TotalTime>
  <Words>953</Words>
  <Application>Microsoft Office PowerPoint</Application>
  <PresentationFormat>Widescreen</PresentationFormat>
  <Paragraphs>43</Paragraphs>
  <Slides>17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Meiryo</vt:lpstr>
      <vt:lpstr>Aptos</vt:lpstr>
      <vt:lpstr>Aptos Display</vt:lpstr>
      <vt:lpstr>Arial</vt:lpstr>
      <vt:lpstr>Inter</vt:lpstr>
      <vt:lpstr>Noto Sans</vt:lpstr>
      <vt:lpstr>Times New Roman</vt:lpstr>
      <vt:lpstr>Wingdings</vt:lpstr>
      <vt:lpstr>Office Theme</vt:lpstr>
      <vt:lpstr>Visual interpretation of various features and analysis of satellite data.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Nitish_22DR0312_PPT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 interpretation of various features and analysis of satellite data. </dc:title>
  <dc:creator>NITISH KUMAR</dc:creator>
  <dc:description>Nitish_22DR0312_PPT</dc:description>
  <cp:lastModifiedBy>NITISH KUMAR</cp:lastModifiedBy>
  <cp:revision>4</cp:revision>
  <dcterms:created xsi:type="dcterms:W3CDTF">2025-01-15T10:42:53Z</dcterms:created>
  <dcterms:modified xsi:type="dcterms:W3CDTF">2025-02-26T12:07:26Z</dcterms:modified>
</cp:coreProperties>
</file>

<file path=docProps/thumbnail.jpeg>
</file>